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73" r:id="rId2"/>
    <p:sldId id="276" r:id="rId3"/>
    <p:sldId id="279" r:id="rId4"/>
    <p:sldId id="263" r:id="rId5"/>
    <p:sldId id="262" r:id="rId6"/>
    <p:sldId id="264" r:id="rId7"/>
    <p:sldId id="265" r:id="rId8"/>
    <p:sldId id="266" r:id="rId9"/>
    <p:sldId id="268" r:id="rId10"/>
    <p:sldId id="269" r:id="rId11"/>
    <p:sldId id="270" r:id="rId12"/>
    <p:sldId id="260" r:id="rId13"/>
    <p:sldId id="267" r:id="rId14"/>
    <p:sldId id="261" r:id="rId15"/>
    <p:sldId id="300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AA70B-D98C-4A52-99A6-DF04F609BAFE}" type="datetimeFigureOut">
              <a:rPr lang="en-US" smtClean="0"/>
              <a:pPr/>
              <a:t>5/10/2012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F3BAF-78E2-46E1-A729-551898E7013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calculation of U-values can be rather complex - it is measured as the amount of heat lost through a one square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meter of the material for every degree difference in temperature either side of the material. It is indicated in units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Watts per Meter Squared per Degree Kelvin or W/m2K. Note that Kelvin is used as the scale of temperature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difference, but this is numerically equal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 for example, one square meter of a standard single glazed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 will transmit about 5.6 watts of energy for each degree difference either side of the window or a U-Value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5.6. A double glazed window will be significantly better with a U-value of 2.8 i.e. only transmitting 2.8 watts</a:t>
            </a:r>
          </a:p>
          <a:p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energy in similar 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F3BAF-78E2-46E1-A729-551898E70137}" type="slidenum">
              <a:rPr lang="en-IN" smtClean="0"/>
              <a:pPr/>
              <a:t>3</a:t>
            </a:fld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5/10/2012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5/10/2012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sim\Desktop\Shreejee\Aluglaze\Wintrack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7499350" cy="3234095"/>
          </a:xfrm>
          <a:prstGeom prst="rect">
            <a:avLst/>
          </a:prstGeom>
          <a:noFill/>
        </p:spPr>
      </p:pic>
      <p:pic>
        <p:nvPicPr>
          <p:cNvPr id="3" name="Content Placeholder 3" descr="evol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5334000"/>
            <a:ext cx="2133598" cy="1145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7200" y="5486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preferred partner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vol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6600" y="0"/>
            <a:ext cx="2057399" cy="1104475"/>
          </a:xfrm>
        </p:spPr>
      </p:pic>
      <p:sp>
        <p:nvSpPr>
          <p:cNvPr id="6" name="TextBox 5"/>
          <p:cNvSpPr txBox="1"/>
          <p:nvPr/>
        </p:nvSpPr>
        <p:spPr>
          <a:xfrm>
            <a:off x="1066800" y="2286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Maximum Water Tightness</a:t>
            </a:r>
            <a:endParaRPr lang="en-IN" sz="32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 l="16483" t="21978" r="16484" b="13462"/>
          <a:stretch>
            <a:fillRect/>
          </a:stretch>
        </p:blipFill>
        <p:spPr bwMode="auto">
          <a:xfrm>
            <a:off x="4191000" y="1371600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90600" y="1447800"/>
            <a:ext cx="3276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Water drain mechanism prevents rainwater from flowing inwards.</a:t>
            </a:r>
          </a:p>
          <a:p>
            <a:endParaRPr lang="en-US" sz="2000" dirty="0" smtClean="0"/>
          </a:p>
          <a:p>
            <a:r>
              <a:rPr lang="en-US" sz="2000" dirty="0" smtClean="0"/>
              <a:t>Weep hole drains out accumulated water on the outer face of the window</a:t>
            </a:r>
          </a:p>
          <a:p>
            <a:endParaRPr lang="en-US" sz="2000" dirty="0" smtClean="0"/>
          </a:p>
          <a:p>
            <a:r>
              <a:rPr lang="en-US" sz="2000" dirty="0" smtClean="0"/>
              <a:t>Proper sizing and use of high </a:t>
            </a:r>
          </a:p>
          <a:p>
            <a:r>
              <a:rPr lang="en-US" sz="2000" dirty="0" smtClean="0"/>
              <a:t>Quality silicon sealants between the sill and outer frame of windows ensures water tightness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555367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Proper gaskets for glazing, made out of FPVC alloy which is 100% fungal free, long life and sound proof design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vol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6600" y="0"/>
            <a:ext cx="2057399" cy="110447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0"/>
            <a:ext cx="1143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1524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Protection against Burglary</a:t>
            </a:r>
            <a:endParaRPr lang="en-IN" sz="32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15094" t="19768" r="16038" b="14159"/>
          <a:stretch>
            <a:fillRect/>
          </a:stretch>
        </p:blipFill>
        <p:spPr bwMode="auto">
          <a:xfrm>
            <a:off x="6019800" y="1066800"/>
            <a:ext cx="3124200" cy="239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66800" y="6260068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Windows are internally beaded                          High quality multi locking systems</a:t>
            </a:r>
            <a:endParaRPr lang="en-IN" dirty="0"/>
          </a:p>
        </p:txBody>
      </p:sp>
      <p:pic>
        <p:nvPicPr>
          <p:cNvPr id="7" name="Picture 2" descr="D:\Users\admin\Desktop\UPVC-Casement-Window-window-corner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820404"/>
            <a:ext cx="5029200" cy="5351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vol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6600" y="0"/>
            <a:ext cx="2057399" cy="110447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0"/>
            <a:ext cx="1143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152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Fire Resistant</a:t>
            </a:r>
            <a:endParaRPr lang="en-IN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1295400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Wintrack uPVC profile will support flame only when % of oxygen is 44.8%.</a:t>
            </a:r>
          </a:p>
          <a:p>
            <a:endParaRPr lang="en-US" sz="2000" dirty="0" smtClean="0"/>
          </a:p>
          <a:p>
            <a:r>
              <a:rPr lang="en-US" sz="2000" dirty="0" smtClean="0"/>
              <a:t>Since the atmosphere contains only 21% oxygen our profiles cannot support  fire.</a:t>
            </a:r>
            <a:endParaRPr lang="en-IN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030" t="13641" r="23636" b="9061"/>
          <a:stretch>
            <a:fillRect/>
          </a:stretch>
        </p:blipFill>
        <p:spPr bwMode="auto">
          <a:xfrm>
            <a:off x="5181600" y="1143000"/>
            <a:ext cx="335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14400" y="38862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 Low intrinsic oil content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vol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6600" y="0"/>
            <a:ext cx="2057399" cy="110447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52400"/>
            <a:ext cx="457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39118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High Material &amp; Structural Performance</a:t>
            </a:r>
            <a:endParaRPr lang="en-I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14478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Density : -</a:t>
            </a:r>
          </a:p>
          <a:p>
            <a:r>
              <a:rPr lang="en-IN" sz="2000" dirty="0" smtClean="0"/>
              <a:t>Low filler density (1.44. Calcium Carbonate) means higher strength.</a:t>
            </a:r>
            <a:endParaRPr lang="en-IN" sz="20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6788" t="20086" r="16058" b="14180"/>
          <a:stretch>
            <a:fillRect/>
          </a:stretch>
        </p:blipFill>
        <p:spPr bwMode="auto">
          <a:xfrm>
            <a:off x="5181600" y="16764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066800" y="25908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Flexural modulus of elasticity :-</a:t>
            </a:r>
            <a:r>
              <a:rPr lang="en-IN" dirty="0" smtClean="0"/>
              <a:t>  force required  for deformation of our profile under specified test condition . Standard value for this is &gt;2200MPa.  Our value is 2980MPa. 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4267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Vicat softening temperature: -</a:t>
            </a:r>
            <a:r>
              <a:rPr lang="en-IN" dirty="0" smtClean="0"/>
              <a:t> </a:t>
            </a:r>
          </a:p>
          <a:p>
            <a:r>
              <a:rPr lang="en-IN" dirty="0" smtClean="0"/>
              <a:t>Temp at which 1.0mm needle penetration occurs.  Our value is 83 degree C.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5105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Impact Resistance : </a:t>
            </a:r>
            <a:r>
              <a:rPr lang="en-IN" dirty="0" smtClean="0"/>
              <a:t>Profile can withstand impact even at -10deg C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600" y="5715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Behaviour after heat aging :- </a:t>
            </a:r>
            <a:r>
              <a:rPr lang="en-IN" dirty="0" smtClean="0"/>
              <a:t>No surface defects after heat aging at 150 deg C for 30+/-3 min.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vol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6600" y="0"/>
            <a:ext cx="2057399" cy="110447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0"/>
            <a:ext cx="3886200" cy="762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200" dirty="0" smtClean="0"/>
              <a:t>Environment Friendly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8100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RoHS compliance test : - </a:t>
            </a:r>
            <a:r>
              <a:rPr lang="en-IN" dirty="0" smtClean="0"/>
              <a:t> It checks the presence 6 banned metals (Pb, Hg, Cd, Cr+6, PBDE, PBB). </a:t>
            </a:r>
            <a:endParaRPr lang="en-IN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 l="17347" t="19136" r="16327" b="13249"/>
          <a:stretch>
            <a:fillRect/>
          </a:stretch>
        </p:blipFill>
        <p:spPr bwMode="auto">
          <a:xfrm>
            <a:off x="4191000" y="2209800"/>
            <a:ext cx="4953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90600" y="1273314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100% recyclable and the longevity of the product makes it a very strong option to wood, which reduces deforestation considerably.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Pictures\Picasa\Collages\Recently Updated3.jpg"/>
          <p:cNvPicPr>
            <a:picLocks noChangeAspect="1" noChangeArrowheads="1"/>
          </p:cNvPicPr>
          <p:nvPr/>
        </p:nvPicPr>
        <p:blipFill>
          <a:blip r:embed="rId2" cstate="print"/>
          <a:srcRect t="7342" r="26589" b="26582"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6" name="Picture 5" descr="Wintrack.gif"/>
          <p:cNvPicPr/>
          <p:nvPr/>
        </p:nvPicPr>
        <p:blipFill>
          <a:blip r:embed="rId3"/>
          <a:stretch>
            <a:fillRect/>
          </a:stretch>
        </p:blipFill>
        <p:spPr>
          <a:xfrm>
            <a:off x="6400800" y="5638800"/>
            <a:ext cx="2295525" cy="990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675293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Premium series for </a:t>
            </a:r>
          </a:p>
          <a:p>
            <a:r>
              <a:rPr lang="en-US" sz="2800" dirty="0" smtClean="0"/>
              <a:t>sound proof &amp; energy efficient windows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76581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0"/>
            <a:ext cx="2057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Partners </a:t>
            </a:r>
            <a:endParaRPr lang="en-IN" dirty="0"/>
          </a:p>
        </p:txBody>
      </p:sp>
      <p:pic>
        <p:nvPicPr>
          <p:cNvPr id="7" name="Picture 6" descr="Wintrac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6189764"/>
            <a:ext cx="1447800" cy="668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evol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6600" y="0"/>
            <a:ext cx="2057399" cy="1104475"/>
          </a:xfrm>
        </p:spPr>
      </p:pic>
      <p:sp>
        <p:nvSpPr>
          <p:cNvPr id="3" name="TextBox 2"/>
          <p:cNvSpPr txBox="1"/>
          <p:nvPr/>
        </p:nvSpPr>
        <p:spPr>
          <a:xfrm>
            <a:off x="990600" y="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Types of Windows </a:t>
            </a:r>
            <a:endParaRPr lang="en-IN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66800" y="1295399"/>
          <a:ext cx="8001000" cy="4297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4561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WINDOW</a:t>
                      </a:r>
                      <a:r>
                        <a:rPr lang="en-US" baseline="0" dirty="0" smtClean="0"/>
                        <a:t>  TYPE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SECTION</a:t>
                      </a:r>
                      <a:endParaRPr lang="en-IN" dirty="0"/>
                    </a:p>
                  </a:txBody>
                  <a:tcPr/>
                </a:tc>
              </a:tr>
              <a:tr h="4561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Casement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 mm series section , 2.2 mm thick</a:t>
                      </a:r>
                      <a:endParaRPr lang="en-IN" dirty="0"/>
                    </a:p>
                  </a:txBody>
                  <a:tcPr/>
                </a:tc>
              </a:tr>
              <a:tr h="4561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Track Slider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 mm</a:t>
                      </a:r>
                      <a:r>
                        <a:rPr lang="en-US" baseline="0" dirty="0" smtClean="0"/>
                        <a:t> series </a:t>
                      </a:r>
                      <a:r>
                        <a:rPr lang="en-US" dirty="0" smtClean="0"/>
                        <a:t>section, 2.2 mm thick</a:t>
                      </a:r>
                      <a:endParaRPr lang="en-IN" dirty="0"/>
                    </a:p>
                  </a:txBody>
                  <a:tcPr/>
                </a:tc>
              </a:tr>
              <a:tr h="4561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Track Slider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 mm series section, 2.2 mm thick</a:t>
                      </a:r>
                      <a:endParaRPr lang="en-IN" dirty="0"/>
                    </a:p>
                  </a:txBody>
                  <a:tcPr/>
                </a:tc>
              </a:tr>
              <a:tr h="4561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Multi track slider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 mm series section, 2.2 mm thick</a:t>
                      </a:r>
                      <a:endParaRPr lang="en-IN" dirty="0"/>
                    </a:p>
                  </a:txBody>
                  <a:tcPr/>
                </a:tc>
              </a:tr>
              <a:tr h="6482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Combination window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50, 62, 112</a:t>
                      </a:r>
                      <a:r>
                        <a:rPr lang="en-US" baseline="0" dirty="0" smtClean="0"/>
                        <a:t> mm series</a:t>
                      </a:r>
                      <a:r>
                        <a:rPr lang="en-US" dirty="0" smtClean="0"/>
                        <a:t> section, 2.2 mm thick</a:t>
                      </a:r>
                      <a:endParaRPr lang="en-IN" dirty="0"/>
                    </a:p>
                  </a:txBody>
                  <a:tcPr/>
                </a:tc>
              </a:tr>
              <a:tr h="4561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French window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 mm series section, 2.2 mm thick</a:t>
                      </a:r>
                      <a:endParaRPr lang="en-IN" dirty="0"/>
                    </a:p>
                  </a:txBody>
                  <a:tcPr/>
                </a:tc>
              </a:tr>
              <a:tr h="4561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Tilt &amp; Turn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 mm series section, 2.2 mm thick</a:t>
                      </a:r>
                      <a:endParaRPr lang="en-IN" dirty="0"/>
                    </a:p>
                  </a:txBody>
                  <a:tcPr/>
                </a:tc>
              </a:tr>
              <a:tr h="4561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Fixed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mm series section, 2.2 mm thick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468" y="609600"/>
            <a:ext cx="4770932" cy="388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Content Placeholder 3" descr="evolve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86600" y="0"/>
            <a:ext cx="2057399" cy="110447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0"/>
            <a:ext cx="54864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Minimum U Value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143000" y="45720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Timber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Aluminium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uPVC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2.78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2.61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7239000" y="4724400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W/m2K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3200400" y="329625"/>
            <a:ext cx="3753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minimum energy loss</a:t>
            </a:r>
            <a:r>
              <a:rPr lang="en-US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5380672"/>
            <a:ext cx="815340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U-values is measured as the amount of heat lost through a one square meter of the material for every degree difference in temperature  on either side of the material. </a:t>
            </a:r>
          </a:p>
          <a:p>
            <a:endParaRPr lang="en-US" dirty="0" smtClean="0"/>
          </a:p>
          <a:p>
            <a:r>
              <a:rPr lang="en-US" dirty="0" smtClean="0"/>
              <a:t>A double glazed window will be significantly better with a U-value of 2.8 i.e. only transmitting 2.8 watts of energy as compared to 5.6 watts in single glazing.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vol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6600" y="0"/>
            <a:ext cx="2057399" cy="110447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0"/>
            <a:ext cx="54864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 l="17761" t="12281" r="17536" b="15789"/>
          <a:stretch>
            <a:fillRect/>
          </a:stretch>
        </p:blipFill>
        <p:spPr bwMode="auto">
          <a:xfrm>
            <a:off x="4953000" y="1447800"/>
            <a:ext cx="3886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66800" y="152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Aesthetics</a:t>
            </a:r>
            <a:endParaRPr lang="en-IN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219200"/>
            <a:ext cx="3886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Factory finished and standardized doors and windows</a:t>
            </a:r>
          </a:p>
          <a:p>
            <a:endParaRPr lang="en-US" sz="2800" dirty="0" smtClean="0"/>
          </a:p>
          <a:p>
            <a:r>
              <a:rPr lang="en-US" sz="2800" dirty="0" smtClean="0"/>
              <a:t>Available in white &amp; photo finish colored lamination</a:t>
            </a:r>
          </a:p>
          <a:p>
            <a:endParaRPr lang="en-US" sz="2800" dirty="0" smtClean="0"/>
          </a:p>
          <a:p>
            <a:r>
              <a:rPr lang="en-US" sz="2800" dirty="0" smtClean="0"/>
              <a:t>Minimum human interface for standardized quality and finish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vol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6600" y="0"/>
            <a:ext cx="2057399" cy="110447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0"/>
            <a:ext cx="54864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50645" t="14016" r="13716" b="5390"/>
          <a:stretch>
            <a:fillRect/>
          </a:stretch>
        </p:blipFill>
        <p:spPr bwMode="auto">
          <a:xfrm>
            <a:off x="5744817" y="1600200"/>
            <a:ext cx="339918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90600" y="3911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Weather Resistant</a:t>
            </a:r>
            <a:endParaRPr lang="en-IN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163901"/>
            <a:ext cx="480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Profiles do not deteriorate even under extreme temperature or moisture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Additives like Titanium Oxide promotes opacity  &amp; resin protection against</a:t>
            </a:r>
            <a:r>
              <a:rPr lang="en-IN" sz="2000" dirty="0" smtClean="0"/>
              <a:t> degradation due to ultraviolet light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Negligible water absorption valued at 0.05%  is 50%  less than the prescribed limit in uPVC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vol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6600" y="0"/>
            <a:ext cx="2057399" cy="110447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0"/>
            <a:ext cx="54864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52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Long Life &amp; Maintenance Free</a:t>
            </a:r>
            <a:endParaRPr lang="en-I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017455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No polishing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No painting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No dents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Drainage holes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Termite Resistant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Fungal Free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Pest Free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Chemical &amp; corrosion resistant</a:t>
            </a:r>
            <a:endParaRPr lang="en-IN" sz="20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 l="17046" t="18466" r="17045" b="13352"/>
          <a:stretch>
            <a:fillRect/>
          </a:stretch>
        </p:blipFill>
        <p:spPr bwMode="auto">
          <a:xfrm>
            <a:off x="4648200" y="1676400"/>
            <a:ext cx="441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vol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6600" y="0"/>
            <a:ext cx="2057399" cy="110447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0"/>
            <a:ext cx="54864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 l="15583" t="17320" r="13742" b="6185"/>
          <a:stretch>
            <a:fillRect/>
          </a:stretch>
        </p:blipFill>
        <p:spPr bwMode="auto">
          <a:xfrm>
            <a:off x="4692771" y="3048000"/>
            <a:ext cx="445123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90600" y="762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Maximum Wind Resistance</a:t>
            </a:r>
            <a:endParaRPr lang="en-IN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956608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Insertion of  Galvanized Iron  reinforcement on all sides</a:t>
            </a:r>
          </a:p>
          <a:p>
            <a:r>
              <a:rPr lang="en-US" sz="2400" dirty="0" smtClean="0"/>
              <a:t>Provides additional strength.</a:t>
            </a:r>
          </a:p>
          <a:p>
            <a:endParaRPr lang="en-US" sz="2400" dirty="0" smtClean="0"/>
          </a:p>
          <a:p>
            <a:r>
              <a:rPr lang="en-US" sz="2400" dirty="0" smtClean="0"/>
              <a:t>GI reinforcement increases as we install at higher floors</a:t>
            </a:r>
          </a:p>
          <a:p>
            <a:r>
              <a:rPr lang="en-US" sz="2400" dirty="0" smtClean="0"/>
              <a:t>or in higher wind load areas </a:t>
            </a:r>
            <a:endParaRPr lang="en-IN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35600" t="17084" b="19946"/>
          <a:stretch>
            <a:fillRect/>
          </a:stretch>
        </p:blipFill>
        <p:spPr bwMode="auto">
          <a:xfrm>
            <a:off x="1066800" y="3026229"/>
            <a:ext cx="3505200" cy="383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vol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6600" y="0"/>
            <a:ext cx="2057399" cy="110447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0"/>
            <a:ext cx="1143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152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Thermal Conductivity</a:t>
            </a:r>
            <a:endParaRPr lang="en-IN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1145" t="16462" r="22467" b="7399"/>
          <a:stretch>
            <a:fillRect/>
          </a:stretch>
        </p:blipFill>
        <p:spPr bwMode="auto">
          <a:xfrm>
            <a:off x="4724400" y="3451225"/>
            <a:ext cx="44196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90600" y="990600"/>
            <a:ext cx="8153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Wintrack profile has a low thermal conductivity, of  0.14kcal/m.hr°C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This is 1:1250 of Aluminium, which is 175 kcal/m.hr°C. </a:t>
            </a:r>
          </a:p>
          <a:p>
            <a:endParaRPr lang="en-US" sz="2000" dirty="0" smtClean="0"/>
          </a:p>
          <a:p>
            <a:r>
              <a:rPr lang="en-US" sz="2400" dirty="0" smtClean="0"/>
              <a:t>The lower the thermal conductivity the more the energy saving</a:t>
            </a:r>
            <a:r>
              <a:rPr lang="en-US" sz="2000" dirty="0" smtClean="0"/>
              <a:t>. 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66800" y="3352800"/>
            <a:ext cx="365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Wintrack uPVC  Windows and Doors can therefore reduce the energy loss by 30%. </a:t>
            </a:r>
          </a:p>
          <a:p>
            <a:endParaRPr lang="en-US" sz="2400" dirty="0" smtClean="0"/>
          </a:p>
          <a:p>
            <a:r>
              <a:rPr lang="en-US" sz="2400" dirty="0" smtClean="0"/>
              <a:t>Multi chambered profile with tight seal are used to design Wintrack uPVC Windows and Doors.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vol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6600" y="0"/>
            <a:ext cx="2057399" cy="110447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0"/>
            <a:ext cx="54864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7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Sound Insulation</a:t>
            </a:r>
            <a:endParaRPr lang="en-IN" sz="3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 l="18084" t="19048" r="15896" b="14286"/>
          <a:stretch>
            <a:fillRect/>
          </a:stretch>
        </p:blipFill>
        <p:spPr bwMode="auto">
          <a:xfrm>
            <a:off x="3973286" y="2667000"/>
            <a:ext cx="509451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90600" y="2914471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No sound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No dust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No pollution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No water</a:t>
            </a:r>
            <a:endParaRPr lang="en-I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880408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Wintrack windows and doors are fusion welded, locked at multiple points and double sealed leading to excellent sound insulation.</a:t>
            </a:r>
          </a:p>
          <a:p>
            <a:endParaRPr lang="en-US" sz="2400" dirty="0" smtClean="0"/>
          </a:p>
          <a:p>
            <a:r>
              <a:rPr lang="en-US" sz="2400" dirty="0" smtClean="0"/>
              <a:t>Use of sound proof design FPVC gaskets</a:t>
            </a:r>
            <a:endParaRPr lang="en-IN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483114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Optional sound resistant can be incorporated with</a:t>
            </a:r>
          </a:p>
          <a:p>
            <a:r>
              <a:rPr lang="en-US" sz="2400" dirty="0" smtClean="0"/>
              <a:t>Sound insulating glass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1815</TotalTime>
  <Words>739</Words>
  <Application>Microsoft Office PowerPoint</Application>
  <PresentationFormat>On-screen Show (4:3)</PresentationFormat>
  <Paragraphs>123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Solstice</vt:lpstr>
      <vt:lpstr>Slide 1</vt:lpstr>
      <vt:lpstr>Slide 2</vt:lpstr>
      <vt:lpstr> </vt:lpstr>
      <vt:lpstr> </vt:lpstr>
      <vt:lpstr> </vt:lpstr>
      <vt:lpstr> </vt:lpstr>
      <vt:lpstr> </vt:lpstr>
      <vt:lpstr> </vt:lpstr>
      <vt:lpstr> </vt:lpstr>
      <vt:lpstr>Slide 10</vt:lpstr>
      <vt:lpstr> </vt:lpstr>
      <vt:lpstr> </vt:lpstr>
      <vt:lpstr> </vt:lpstr>
      <vt:lpstr> Environment Friendly</vt:lpstr>
      <vt:lpstr>Slide 15</vt:lpstr>
      <vt:lpstr>Partners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consortium of leading vendors for real estate developers</dc:title>
  <dc:creator>S.Chadha</dc:creator>
  <cp:lastModifiedBy>admin</cp:lastModifiedBy>
  <cp:revision>165</cp:revision>
  <dcterms:created xsi:type="dcterms:W3CDTF">2006-08-16T00:00:00Z</dcterms:created>
  <dcterms:modified xsi:type="dcterms:W3CDTF">2012-05-10T08:15:20Z</dcterms:modified>
</cp:coreProperties>
</file>